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6"/>
  </p:normalViewPr>
  <p:slideViewPr>
    <p:cSldViewPr snapToGrid="0" showGuides="1">
      <p:cViewPr varScale="1">
        <p:scale>
          <a:sx n="95" d="100"/>
          <a:sy n="95" d="100"/>
        </p:scale>
        <p:origin x="1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07160-3BD8-7A78-5A2D-5C092F371F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F22FFC-B752-2A90-223F-384572CF6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DA4F48-7288-0D79-62C4-A8D67843958C}"/>
              </a:ext>
            </a:extLst>
          </p:cNvPr>
          <p:cNvSpPr>
            <a:spLocks noGrp="1"/>
          </p:cNvSpPr>
          <p:nvPr>
            <p:ph type="dt" sz="half" idx="10"/>
          </p:nvPr>
        </p:nvSpPr>
        <p:spPr/>
        <p:txBody>
          <a:bodyPr/>
          <a:lstStyle/>
          <a:p>
            <a:fld id="{0AA225C2-7AA8-894B-A9C2-F9D2DE078612}" type="datetimeFigureOut">
              <a:rPr lang="fr-FR" smtClean="0"/>
              <a:t>05/11/2025</a:t>
            </a:fld>
            <a:endParaRPr lang="fr-FR"/>
          </a:p>
        </p:txBody>
      </p:sp>
      <p:sp>
        <p:nvSpPr>
          <p:cNvPr id="5" name="Espace réservé du pied de page 4">
            <a:extLst>
              <a:ext uri="{FF2B5EF4-FFF2-40B4-BE49-F238E27FC236}">
                <a16:creationId xmlns:a16="http://schemas.microsoft.com/office/drawing/2014/main" id="{3178A3E1-513F-B552-476F-99BAD687CD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049CD3-A0C8-7CF1-4268-7D43F675A5D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50894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AD12D-C5ED-88E4-54C7-3D994B53D7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F951529-F1ED-7B1B-BDA4-C70CB600F9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A2DE4-4B1E-C04B-8630-7163901BBD66}"/>
              </a:ext>
            </a:extLst>
          </p:cNvPr>
          <p:cNvSpPr>
            <a:spLocks noGrp="1"/>
          </p:cNvSpPr>
          <p:nvPr>
            <p:ph type="dt" sz="half" idx="10"/>
          </p:nvPr>
        </p:nvSpPr>
        <p:spPr/>
        <p:txBody>
          <a:bodyPr/>
          <a:lstStyle/>
          <a:p>
            <a:fld id="{0AA225C2-7AA8-894B-A9C2-F9D2DE078612}" type="datetimeFigureOut">
              <a:rPr lang="fr-FR" smtClean="0"/>
              <a:t>05/11/2025</a:t>
            </a:fld>
            <a:endParaRPr lang="fr-FR"/>
          </a:p>
        </p:txBody>
      </p:sp>
      <p:sp>
        <p:nvSpPr>
          <p:cNvPr id="5" name="Espace réservé du pied de page 4">
            <a:extLst>
              <a:ext uri="{FF2B5EF4-FFF2-40B4-BE49-F238E27FC236}">
                <a16:creationId xmlns:a16="http://schemas.microsoft.com/office/drawing/2014/main" id="{421C5997-FC0E-B343-DFCE-827746B4B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0DF346-CF4E-4213-9837-85889D3B2EF9}"/>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697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FAF14D-25F9-C793-17BB-C35B157821F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58E9F-82E4-02F2-A4E5-680BE5E4B9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6E6B5-C915-B0D2-B49D-18FC874D9647}"/>
              </a:ext>
            </a:extLst>
          </p:cNvPr>
          <p:cNvSpPr>
            <a:spLocks noGrp="1"/>
          </p:cNvSpPr>
          <p:nvPr>
            <p:ph type="dt" sz="half" idx="10"/>
          </p:nvPr>
        </p:nvSpPr>
        <p:spPr/>
        <p:txBody>
          <a:bodyPr/>
          <a:lstStyle/>
          <a:p>
            <a:fld id="{0AA225C2-7AA8-894B-A9C2-F9D2DE078612}" type="datetimeFigureOut">
              <a:rPr lang="fr-FR" smtClean="0"/>
              <a:t>05/11/2025</a:t>
            </a:fld>
            <a:endParaRPr lang="fr-FR"/>
          </a:p>
        </p:txBody>
      </p:sp>
      <p:sp>
        <p:nvSpPr>
          <p:cNvPr id="5" name="Espace réservé du pied de page 4">
            <a:extLst>
              <a:ext uri="{FF2B5EF4-FFF2-40B4-BE49-F238E27FC236}">
                <a16:creationId xmlns:a16="http://schemas.microsoft.com/office/drawing/2014/main" id="{6F45307B-F1F2-5851-B83D-3235773C3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13D3A8-BC93-5734-6C9D-F4B6027E138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3142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856F6-96DA-4432-ED89-0AF0CC9DB2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69BFF1-3DF6-34F1-8541-36EC93997A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C5696C-22D8-97F2-435A-B78690A919D6}"/>
              </a:ext>
            </a:extLst>
          </p:cNvPr>
          <p:cNvSpPr>
            <a:spLocks noGrp="1"/>
          </p:cNvSpPr>
          <p:nvPr>
            <p:ph type="dt" sz="half" idx="10"/>
          </p:nvPr>
        </p:nvSpPr>
        <p:spPr/>
        <p:txBody>
          <a:bodyPr/>
          <a:lstStyle/>
          <a:p>
            <a:fld id="{0AA225C2-7AA8-894B-A9C2-F9D2DE078612}" type="datetimeFigureOut">
              <a:rPr lang="fr-FR" smtClean="0"/>
              <a:t>05/11/2025</a:t>
            </a:fld>
            <a:endParaRPr lang="fr-FR"/>
          </a:p>
        </p:txBody>
      </p:sp>
      <p:sp>
        <p:nvSpPr>
          <p:cNvPr id="5" name="Espace réservé du pied de page 4">
            <a:extLst>
              <a:ext uri="{FF2B5EF4-FFF2-40B4-BE49-F238E27FC236}">
                <a16:creationId xmlns:a16="http://schemas.microsoft.com/office/drawing/2014/main" id="{750B4837-EF61-8887-9197-19AFE7E5B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05AFF4-3D21-0555-1D8B-E20881752BA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75477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2132F-45E2-6B95-5490-36A852F794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0416CB-53B5-DF38-3A0E-0A8A2525F1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590460A-7048-3ABE-BE38-070472944130}"/>
              </a:ext>
            </a:extLst>
          </p:cNvPr>
          <p:cNvSpPr>
            <a:spLocks noGrp="1"/>
          </p:cNvSpPr>
          <p:nvPr>
            <p:ph type="dt" sz="half" idx="10"/>
          </p:nvPr>
        </p:nvSpPr>
        <p:spPr/>
        <p:txBody>
          <a:bodyPr/>
          <a:lstStyle/>
          <a:p>
            <a:fld id="{0AA225C2-7AA8-894B-A9C2-F9D2DE078612}" type="datetimeFigureOut">
              <a:rPr lang="fr-FR" smtClean="0"/>
              <a:t>05/11/2025</a:t>
            </a:fld>
            <a:endParaRPr lang="fr-FR"/>
          </a:p>
        </p:txBody>
      </p:sp>
      <p:sp>
        <p:nvSpPr>
          <p:cNvPr id="5" name="Espace réservé du pied de page 4">
            <a:extLst>
              <a:ext uri="{FF2B5EF4-FFF2-40B4-BE49-F238E27FC236}">
                <a16:creationId xmlns:a16="http://schemas.microsoft.com/office/drawing/2014/main" id="{626878C2-D24B-E818-9722-000E14E657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7128F9-C2B1-77A8-FA6E-681F4F2BF67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023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271A7-F70B-0F3C-5E92-EE6D83811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BE3657-FCD0-EB71-0779-F0B0AE3FC6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C4E9BB-B7AF-0201-8143-F24D29392D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926453-142D-C656-6B8E-BB1B69AB4734}"/>
              </a:ext>
            </a:extLst>
          </p:cNvPr>
          <p:cNvSpPr>
            <a:spLocks noGrp="1"/>
          </p:cNvSpPr>
          <p:nvPr>
            <p:ph type="dt" sz="half" idx="10"/>
          </p:nvPr>
        </p:nvSpPr>
        <p:spPr/>
        <p:txBody>
          <a:bodyPr/>
          <a:lstStyle/>
          <a:p>
            <a:fld id="{0AA225C2-7AA8-894B-A9C2-F9D2DE078612}" type="datetimeFigureOut">
              <a:rPr lang="fr-FR" smtClean="0"/>
              <a:t>05/11/2025</a:t>
            </a:fld>
            <a:endParaRPr lang="fr-FR"/>
          </a:p>
        </p:txBody>
      </p:sp>
      <p:sp>
        <p:nvSpPr>
          <p:cNvPr id="6" name="Espace réservé du pied de page 5">
            <a:extLst>
              <a:ext uri="{FF2B5EF4-FFF2-40B4-BE49-F238E27FC236}">
                <a16:creationId xmlns:a16="http://schemas.microsoft.com/office/drawing/2014/main" id="{7711197A-0E23-91A8-660E-F9301A714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330B9A-CEBF-E8D1-090F-4DFAF988E0D7}"/>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20978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50435-59EC-D7BC-B260-94D3B2371C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B352A8-DC46-F907-E69F-2F9CB77C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64150B-1F57-83EC-6CE9-D752738E0D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4710D23-5B09-4EC4-670A-44E6ED623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E37575-84BB-13BA-FEB2-E2AC9340D1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78AE5C-B229-EF5F-4EF2-D6A8056C2906}"/>
              </a:ext>
            </a:extLst>
          </p:cNvPr>
          <p:cNvSpPr>
            <a:spLocks noGrp="1"/>
          </p:cNvSpPr>
          <p:nvPr>
            <p:ph type="dt" sz="half" idx="10"/>
          </p:nvPr>
        </p:nvSpPr>
        <p:spPr/>
        <p:txBody>
          <a:bodyPr/>
          <a:lstStyle/>
          <a:p>
            <a:fld id="{0AA225C2-7AA8-894B-A9C2-F9D2DE078612}" type="datetimeFigureOut">
              <a:rPr lang="fr-FR" smtClean="0"/>
              <a:t>05/11/2025</a:t>
            </a:fld>
            <a:endParaRPr lang="fr-FR"/>
          </a:p>
        </p:txBody>
      </p:sp>
      <p:sp>
        <p:nvSpPr>
          <p:cNvPr id="8" name="Espace réservé du pied de page 7">
            <a:extLst>
              <a:ext uri="{FF2B5EF4-FFF2-40B4-BE49-F238E27FC236}">
                <a16:creationId xmlns:a16="http://schemas.microsoft.com/office/drawing/2014/main" id="{36BB1768-88DF-F744-438A-3D4AA72798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DA6464-B466-A211-E6F2-2C3636357F2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0923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6E4D9-49A4-70B4-0EE7-1F1306CBF5F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4B11E14-0CD6-EB9D-952F-59F2A10C5C2C}"/>
              </a:ext>
            </a:extLst>
          </p:cNvPr>
          <p:cNvSpPr>
            <a:spLocks noGrp="1"/>
          </p:cNvSpPr>
          <p:nvPr>
            <p:ph type="dt" sz="half" idx="10"/>
          </p:nvPr>
        </p:nvSpPr>
        <p:spPr/>
        <p:txBody>
          <a:bodyPr/>
          <a:lstStyle/>
          <a:p>
            <a:fld id="{0AA225C2-7AA8-894B-A9C2-F9D2DE078612}" type="datetimeFigureOut">
              <a:rPr lang="fr-FR" smtClean="0"/>
              <a:t>05/11/2025</a:t>
            </a:fld>
            <a:endParaRPr lang="fr-FR"/>
          </a:p>
        </p:txBody>
      </p:sp>
      <p:sp>
        <p:nvSpPr>
          <p:cNvPr id="4" name="Espace réservé du pied de page 3">
            <a:extLst>
              <a:ext uri="{FF2B5EF4-FFF2-40B4-BE49-F238E27FC236}">
                <a16:creationId xmlns:a16="http://schemas.microsoft.com/office/drawing/2014/main" id="{4D84CD95-EE6D-6B90-109F-F0C6ABCB5D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6DAB9A-0B41-D364-5443-6378786CA856}"/>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392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FD9164-39DE-192A-C318-41C1BAD3CA5A}"/>
              </a:ext>
            </a:extLst>
          </p:cNvPr>
          <p:cNvSpPr>
            <a:spLocks noGrp="1"/>
          </p:cNvSpPr>
          <p:nvPr>
            <p:ph type="dt" sz="half" idx="10"/>
          </p:nvPr>
        </p:nvSpPr>
        <p:spPr/>
        <p:txBody>
          <a:bodyPr/>
          <a:lstStyle/>
          <a:p>
            <a:fld id="{0AA225C2-7AA8-894B-A9C2-F9D2DE078612}" type="datetimeFigureOut">
              <a:rPr lang="fr-FR" smtClean="0"/>
              <a:t>05/11/2025</a:t>
            </a:fld>
            <a:endParaRPr lang="fr-FR"/>
          </a:p>
        </p:txBody>
      </p:sp>
      <p:sp>
        <p:nvSpPr>
          <p:cNvPr id="3" name="Espace réservé du pied de page 2">
            <a:extLst>
              <a:ext uri="{FF2B5EF4-FFF2-40B4-BE49-F238E27FC236}">
                <a16:creationId xmlns:a16="http://schemas.microsoft.com/office/drawing/2014/main" id="{A517920E-13EE-1E79-0CDB-6AEE49F448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B0741E-A6C3-3E65-2F77-F636CCE79BA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5417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93F-E679-18AE-AAA5-07707BB37D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4686DA-E12D-1EAC-BEC2-9EE826A49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7CD10E-024C-7D1B-32CA-7BD837EF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728C9-2301-580F-480F-B6AA80E62EA8}"/>
              </a:ext>
            </a:extLst>
          </p:cNvPr>
          <p:cNvSpPr>
            <a:spLocks noGrp="1"/>
          </p:cNvSpPr>
          <p:nvPr>
            <p:ph type="dt" sz="half" idx="10"/>
          </p:nvPr>
        </p:nvSpPr>
        <p:spPr/>
        <p:txBody>
          <a:bodyPr/>
          <a:lstStyle/>
          <a:p>
            <a:fld id="{0AA225C2-7AA8-894B-A9C2-F9D2DE078612}" type="datetimeFigureOut">
              <a:rPr lang="fr-FR" smtClean="0"/>
              <a:t>05/11/2025</a:t>
            </a:fld>
            <a:endParaRPr lang="fr-FR"/>
          </a:p>
        </p:txBody>
      </p:sp>
      <p:sp>
        <p:nvSpPr>
          <p:cNvPr id="6" name="Espace réservé du pied de page 5">
            <a:extLst>
              <a:ext uri="{FF2B5EF4-FFF2-40B4-BE49-F238E27FC236}">
                <a16:creationId xmlns:a16="http://schemas.microsoft.com/office/drawing/2014/main" id="{366BCE23-CD08-7167-9360-9A5D3CC5AC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0DBF27-A28E-48CE-413B-AAD33A193A3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709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BA0DA-DCDD-0E9A-E6EB-E0B9C397B1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6C7D90-7AA9-3D55-5104-45D2A1C68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B4EF97-6C43-0F1D-5F98-7B78575F3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FCB19B-3E73-AFE0-DCC4-45CFE585F94A}"/>
              </a:ext>
            </a:extLst>
          </p:cNvPr>
          <p:cNvSpPr>
            <a:spLocks noGrp="1"/>
          </p:cNvSpPr>
          <p:nvPr>
            <p:ph type="dt" sz="half" idx="10"/>
          </p:nvPr>
        </p:nvSpPr>
        <p:spPr/>
        <p:txBody>
          <a:bodyPr/>
          <a:lstStyle/>
          <a:p>
            <a:fld id="{0AA225C2-7AA8-894B-A9C2-F9D2DE078612}" type="datetimeFigureOut">
              <a:rPr lang="fr-FR" smtClean="0"/>
              <a:t>05/11/2025</a:t>
            </a:fld>
            <a:endParaRPr lang="fr-FR"/>
          </a:p>
        </p:txBody>
      </p:sp>
      <p:sp>
        <p:nvSpPr>
          <p:cNvPr id="6" name="Espace réservé du pied de page 5">
            <a:extLst>
              <a:ext uri="{FF2B5EF4-FFF2-40B4-BE49-F238E27FC236}">
                <a16:creationId xmlns:a16="http://schemas.microsoft.com/office/drawing/2014/main" id="{1DCC9B4E-7581-6395-8D45-5E98B4845C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61DA7A-A2C8-E738-5267-90B4DBFF0F22}"/>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05115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B703F1-5E52-C7C9-F85B-3DBE17A7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CEE6B0-DC74-8C30-3086-42163F29E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89594-B240-C13B-C3CF-65829A13E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225C2-7AA8-894B-A9C2-F9D2DE078612}" type="datetimeFigureOut">
              <a:rPr lang="fr-FR" smtClean="0"/>
              <a:t>05/11/2025</a:t>
            </a:fld>
            <a:endParaRPr lang="fr-FR"/>
          </a:p>
        </p:txBody>
      </p:sp>
      <p:sp>
        <p:nvSpPr>
          <p:cNvPr id="5" name="Espace réservé du pied de page 4">
            <a:extLst>
              <a:ext uri="{FF2B5EF4-FFF2-40B4-BE49-F238E27FC236}">
                <a16:creationId xmlns:a16="http://schemas.microsoft.com/office/drawing/2014/main" id="{7B89C622-9ADC-2137-D0F5-C17C1D63D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C2239E-70A1-FD77-A909-8EC2A0E38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5BC46-1F3D-9B4D-953B-E68D0FC5DEE5}" type="slidenum">
              <a:rPr lang="fr-FR" smtClean="0"/>
              <a:t>‹N°›</a:t>
            </a:fld>
            <a:endParaRPr lang="fr-FR"/>
          </a:p>
        </p:txBody>
      </p:sp>
    </p:spTree>
    <p:extLst>
      <p:ext uri="{BB962C8B-B14F-4D97-AF65-F5344CB8AC3E}">
        <p14:creationId xmlns:p14="http://schemas.microsoft.com/office/powerpoint/2010/main" val="1748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www.amsp.fr/"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040B0E2-D4AE-D784-24C5-947A787A2901}"/>
              </a:ext>
            </a:extLst>
          </p:cNvPr>
          <p:cNvGrpSpPr/>
          <p:nvPr/>
        </p:nvGrpSpPr>
        <p:grpSpPr>
          <a:xfrm>
            <a:off x="0" y="14409"/>
            <a:ext cx="4703623" cy="6843591"/>
            <a:chOff x="0" y="11846"/>
            <a:chExt cx="4703623" cy="6843591"/>
          </a:xfrm>
        </p:grpSpPr>
        <p:pic>
          <p:nvPicPr>
            <p:cNvPr id="4" name="Image 3" descr="Une image contenant texte, Police, logo, Graphique&#10;&#10;Description générée automatiquement">
              <a:extLst>
                <a:ext uri="{FF2B5EF4-FFF2-40B4-BE49-F238E27FC236}">
                  <a16:creationId xmlns:a16="http://schemas.microsoft.com/office/drawing/2014/main" id="{DC37137C-6691-77F0-1111-42D3388D3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46"/>
              <a:ext cx="3150114" cy="1261326"/>
            </a:xfrm>
            <a:prstGeom prst="rect">
              <a:avLst/>
            </a:prstGeom>
          </p:spPr>
        </p:pic>
        <p:pic>
          <p:nvPicPr>
            <p:cNvPr id="5" name="Image 4" descr="Une image contenant blanc, conception&#10;&#10;Description générée automatiquement">
              <a:extLst>
                <a:ext uri="{FF2B5EF4-FFF2-40B4-BE49-F238E27FC236}">
                  <a16:creationId xmlns:a16="http://schemas.microsoft.com/office/drawing/2014/main" id="{9606A8CF-D9FA-3A12-C68D-18040232FC8B}"/>
                </a:ext>
              </a:extLst>
            </p:cNvPr>
            <p:cNvPicPr>
              <a:picLocks noChangeAspect="1"/>
            </p:cNvPicPr>
            <p:nvPr/>
          </p:nvPicPr>
          <p:blipFill rotWithShape="1">
            <a:blip r:embed="rId3">
              <a:extLst>
                <a:ext uri="{28A0092B-C50C-407E-A947-70E740481C1C}">
                  <a14:useLocalDpi xmlns:a14="http://schemas.microsoft.com/office/drawing/2010/main" val="0"/>
                </a:ext>
              </a:extLst>
            </a:blip>
            <a:srcRect l="17656" r="34881"/>
            <a:stretch/>
          </p:blipFill>
          <p:spPr>
            <a:xfrm>
              <a:off x="0" y="1139427"/>
              <a:ext cx="4703623" cy="5716010"/>
            </a:xfrm>
            <a:prstGeom prst="rect">
              <a:avLst/>
            </a:prstGeom>
          </p:spPr>
        </p:pic>
        <p:pic>
          <p:nvPicPr>
            <p:cNvPr id="6" name="Image 5" descr="Une image contenant personne, habits, ongle, doigt&#10;&#10;Description générée automatiquement">
              <a:extLst>
                <a:ext uri="{FF2B5EF4-FFF2-40B4-BE49-F238E27FC236}">
                  <a16:creationId xmlns:a16="http://schemas.microsoft.com/office/drawing/2014/main" id="{8C7E231A-5692-6107-6A1F-EF7A52C4302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5750" y="1265492"/>
              <a:ext cx="2171696" cy="1631216"/>
            </a:xfrm>
            <a:prstGeom prst="rect">
              <a:avLst/>
            </a:prstGeom>
          </p:spPr>
        </p:pic>
        <p:sp>
          <p:nvSpPr>
            <p:cNvPr id="7" name="ZoneTexte 6">
              <a:extLst>
                <a:ext uri="{FF2B5EF4-FFF2-40B4-BE49-F238E27FC236}">
                  <a16:creationId xmlns:a16="http://schemas.microsoft.com/office/drawing/2014/main" id="{46D1BFA5-A2A8-A6B5-6D0A-D79378B79E71}"/>
                </a:ext>
              </a:extLst>
            </p:cNvPr>
            <p:cNvSpPr txBox="1"/>
            <p:nvPr/>
          </p:nvSpPr>
          <p:spPr>
            <a:xfrm>
              <a:off x="2521671" y="1267511"/>
              <a:ext cx="1844589" cy="1631216"/>
            </a:xfrm>
            <a:prstGeom prst="rect">
              <a:avLst/>
            </a:prstGeom>
            <a:noFill/>
            <a:ln>
              <a:noFill/>
            </a:ln>
          </p:spPr>
          <p:txBody>
            <a:bodyPr wrap="square">
              <a:spAutoFit/>
            </a:bodyPr>
            <a:lstStyle/>
            <a:p>
              <a:pPr algn="just"/>
              <a:r>
                <a:rPr lang="fr-FR" sz="1000" spc="-25" dirty="0">
                  <a:effectLst/>
                  <a:ea typeface="Calibri" panose="020F0502020204030204" pitchFamily="34" charset="0"/>
                </a:rPr>
                <a:t>Depuis 1954</a:t>
              </a:r>
              <a:r>
                <a:rPr lang="fr-FR" sz="1000" spc="-25" dirty="0">
                  <a:effectLst/>
                  <a:latin typeface="+mj-lt"/>
                  <a:ea typeface="Calibri" panose="020F0502020204030204" pitchFamily="34" charset="0"/>
                </a:rPr>
                <a:t>, l’association </a:t>
              </a:r>
              <a:r>
                <a:rPr lang="fr-FR" sz="1000" spc="-25" dirty="0" err="1">
                  <a:latin typeface="+mj-lt"/>
                  <a:ea typeface="Calibri" panose="020F0502020204030204" pitchFamily="34" charset="0"/>
                </a:rPr>
                <a:t>M</a:t>
              </a:r>
              <a:r>
                <a:rPr lang="fr-FR" sz="1000" spc="-25" dirty="0" err="1">
                  <a:effectLst/>
                  <a:latin typeface="+mj-lt"/>
                  <a:ea typeface="Calibri" panose="020F0502020204030204" pitchFamily="34" charset="0"/>
                </a:rPr>
                <a:t>édico-Sociale</a:t>
              </a:r>
              <a:r>
                <a:rPr lang="fr-FR" sz="1000" spc="-25" dirty="0">
                  <a:effectLst/>
                  <a:latin typeface="+mj-lt"/>
                  <a:ea typeface="Calibri" panose="020F0502020204030204" pitchFamily="34" charset="0"/>
                </a:rPr>
                <a:t> de Provence a pour vocation d’accompagner et d’accueillir des personnes fragiles aux parcours hors normes : des enfants, des adolescents et des adultes, quels que soient leurs capacités, leurs handicaps, leurs vulnérabilités socio-relationnelles ou leur précarité́ familiale.</a:t>
              </a:r>
              <a:endParaRPr lang="fr-FR" sz="1000" dirty="0">
                <a:latin typeface="+mj-lt"/>
              </a:endParaRPr>
            </a:p>
          </p:txBody>
        </p:sp>
        <p:sp>
          <p:nvSpPr>
            <p:cNvPr id="8" name="ZoneTexte 7">
              <a:extLst>
                <a:ext uri="{FF2B5EF4-FFF2-40B4-BE49-F238E27FC236}">
                  <a16:creationId xmlns:a16="http://schemas.microsoft.com/office/drawing/2014/main" id="{91D1DBE5-7B98-EBC1-6415-A3E3EF66CE54}"/>
                </a:ext>
              </a:extLst>
            </p:cNvPr>
            <p:cNvSpPr txBox="1"/>
            <p:nvPr/>
          </p:nvSpPr>
          <p:spPr>
            <a:xfrm>
              <a:off x="214361" y="2949990"/>
              <a:ext cx="4186189" cy="3544432"/>
            </a:xfrm>
            <a:prstGeom prst="rect">
              <a:avLst/>
            </a:prstGeom>
            <a:noFill/>
          </p:spPr>
          <p:txBody>
            <a:bodyPr wrap="square">
              <a:spAutoFit/>
            </a:bodyPr>
            <a:lstStyle/>
            <a:p>
              <a:pPr algn="just" fontAlgn="base">
                <a:lnSpc>
                  <a:spcPts val="1800"/>
                </a:lnSpc>
              </a:pPr>
              <a:r>
                <a:rPr lang="fr-FR" sz="1000" spc="-25" dirty="0">
                  <a:effectLst/>
                  <a:latin typeface="+mj-lt"/>
                  <a:ea typeface="Times New Roman" panose="02020603050405020304" pitchFamily="18" charset="0"/>
                </a:rPr>
                <a:t>Animés par une mission forte de sens, « Un chemin pour chacun », nous initions des projets audacieux et innovants, avec le soutien des pouvoirs publics et de nos partenaires. Dans ce cadre, nous offrons un accueil individualisé dans nos lieux d’accueil basés en Provence. Nous plaçons la personne accueillie et sa famille au centre des dispositifs que nous déployons, en transmettant des savoir-faire et des </a:t>
              </a:r>
              <a:r>
                <a:rPr lang="fr-FR" sz="1000" spc="-25" dirty="0" err="1">
                  <a:effectLst/>
                  <a:latin typeface="+mj-lt"/>
                  <a:ea typeface="Times New Roman" panose="02020603050405020304" pitchFamily="18" charset="0"/>
                </a:rPr>
                <a:t>savoir-être</a:t>
              </a:r>
              <a:r>
                <a:rPr lang="fr-FR" sz="1000" spc="-25" dirty="0">
                  <a:effectLst/>
                  <a:latin typeface="+mj-lt"/>
                  <a:ea typeface="Times New Roman" panose="02020603050405020304" pitchFamily="18" charset="0"/>
                </a:rPr>
                <a:t> par l’éducation, la formation, le travail protégé, tout comme nous apportons des soins individualisés et un accompagnement quotidien. </a:t>
              </a:r>
              <a:endParaRPr lang="fr-FR" sz="1000" dirty="0">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Aujourd’hui notre équipe de près de </a:t>
              </a:r>
              <a:r>
                <a:rPr lang="fr-FR" sz="1000" b="1" spc="-25" dirty="0">
                  <a:effectLst/>
                  <a:latin typeface="+mj-lt"/>
                  <a:ea typeface="Times New Roman" panose="02020603050405020304" pitchFamily="18" charset="0"/>
                </a:rPr>
                <a:t>520 collaborateurs</a:t>
              </a:r>
              <a:r>
                <a:rPr lang="fr-FR" sz="1000" spc="-25" dirty="0">
                  <a:effectLst/>
                  <a:latin typeface="+mj-lt"/>
                  <a:ea typeface="Times New Roman" panose="02020603050405020304" pitchFamily="18" charset="0"/>
                </a:rPr>
                <a:t> fait vivre nos valeurs de notre association :</a:t>
              </a:r>
              <a:r>
                <a:rPr lang="fr-FR" sz="1000" dirty="0">
                  <a:latin typeface="+mj-lt"/>
                  <a:ea typeface="Times New Roman" panose="02020603050405020304" pitchFamily="18" charset="0"/>
                </a:rPr>
                <a:t>                       </a:t>
              </a:r>
            </a:p>
            <a:p>
              <a:pPr algn="just" fontAlgn="base">
                <a:lnSpc>
                  <a:spcPts val="1800"/>
                </a:lnSpc>
              </a:pPr>
              <a:r>
                <a:rPr lang="fr-FR" sz="1000" dirty="0">
                  <a:latin typeface="+mj-lt"/>
                  <a:ea typeface="Times New Roman" panose="02020603050405020304" pitchFamily="18" charset="0"/>
                </a:rPr>
                <a:t>  </a:t>
              </a:r>
            </a:p>
            <a:p>
              <a:pPr algn="ctr" fontAlgn="base">
                <a:lnSpc>
                  <a:spcPts val="1800"/>
                </a:lnSpc>
              </a:pPr>
              <a:r>
                <a:rPr lang="fr-FR" sz="1050" dirty="0">
                  <a:solidFill>
                    <a:srgbClr val="2E4798"/>
                  </a:solidFill>
                  <a:latin typeface="+mj-lt"/>
                  <a:ea typeface="Times New Roman" panose="02020603050405020304" pitchFamily="18" charset="0"/>
                </a:rPr>
                <a:t> </a:t>
              </a:r>
              <a:r>
                <a:rPr lang="fr-FR" sz="1600" spc="-25" dirty="0">
                  <a:solidFill>
                    <a:srgbClr val="2E4798"/>
                  </a:solidFill>
                  <a:effectLst/>
                  <a:latin typeface="+mj-lt"/>
                  <a:ea typeface="Times New Roman" panose="02020603050405020304" pitchFamily="18" charset="0"/>
                </a:rPr>
                <a:t>Audace  - Bienveillance  - Intégrité</a:t>
              </a:r>
            </a:p>
            <a:p>
              <a:pPr algn="ctr" fontAlgn="base">
                <a:lnSpc>
                  <a:spcPts val="1800"/>
                </a:lnSpc>
              </a:pPr>
              <a:endParaRPr lang="fr-FR" sz="500" spc="-25" dirty="0">
                <a:solidFill>
                  <a:srgbClr val="2E4798"/>
                </a:solidFill>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Vous êtes attirés par des projets concrets qui ont du sens?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voulez vous investir dans une association médico-sociale engagée?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appréciez des équipes fédérées par l’humain ? </a:t>
              </a:r>
              <a:r>
                <a:rPr lang="fr-FR" sz="1200" spc="-25" dirty="0">
                  <a:effectLst/>
                  <a:ea typeface="Times New Roman" panose="02020603050405020304" pitchFamily="18" charset="0"/>
                </a:rPr>
                <a:t>Rejoignez-nous !</a:t>
              </a:r>
              <a:endParaRPr lang="fr-FR" sz="1000" dirty="0">
                <a:effectLst/>
                <a:ea typeface="Times New Roman" panose="02020603050405020304" pitchFamily="18" charset="0"/>
              </a:endParaRPr>
            </a:p>
          </p:txBody>
        </p:sp>
        <p:sp>
          <p:nvSpPr>
            <p:cNvPr id="9" name="Rectangle : avec coins arrondis en diagonale 8">
              <a:extLst>
                <a:ext uri="{FF2B5EF4-FFF2-40B4-BE49-F238E27FC236}">
                  <a16:creationId xmlns:a16="http://schemas.microsoft.com/office/drawing/2014/main" id="{A93D1553-9B8F-3365-1321-0348473EAE80}"/>
                </a:ext>
              </a:extLst>
            </p:cNvPr>
            <p:cNvSpPr/>
            <p:nvPr/>
          </p:nvSpPr>
          <p:spPr>
            <a:xfrm>
              <a:off x="177862" y="6583227"/>
              <a:ext cx="4345121" cy="164648"/>
            </a:xfrm>
            <a:prstGeom prst="round2DiagRect">
              <a:avLst/>
            </a:prstGeom>
            <a:solidFill>
              <a:srgbClr val="D7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spc="-25" dirty="0">
                  <a:solidFill>
                    <a:schemeClr val="tx1"/>
                  </a:solidFill>
                  <a:latin typeface="+mj-lt"/>
                  <a:ea typeface="Times New Roman" panose="02020603050405020304" pitchFamily="18" charset="0"/>
                </a:rPr>
                <a:t>Plus d’information sur</a:t>
              </a:r>
              <a:r>
                <a:rPr lang="fr-FR" sz="1050" dirty="0">
                  <a:solidFill>
                    <a:schemeClr val="tx1"/>
                  </a:solidFill>
                  <a:latin typeface="+mj-lt"/>
                  <a:ea typeface="Calibri" panose="020F0502020204030204" pitchFamily="34" charset="0"/>
                </a:rPr>
                <a:t> notre site </a:t>
              </a:r>
              <a:r>
                <a:rPr lang="fr-FR" sz="1050" u="sng" dirty="0">
                  <a:solidFill>
                    <a:schemeClr val="tx1"/>
                  </a:solidFill>
                  <a:latin typeface="+mj-lt"/>
                  <a:ea typeface="Calibri" panose="020F0502020204030204" pitchFamily="34" charset="0"/>
                  <a:hlinkClick r:id="rId5">
                    <a:extLst>
                      <a:ext uri="{A12FA001-AC4F-418D-AE19-62706E023703}">
                        <ahyp:hlinkClr xmlns:ahyp="http://schemas.microsoft.com/office/drawing/2018/hyperlinkcolor" val="tx"/>
                      </a:ext>
                    </a:extLst>
                  </a:hlinkClick>
                </a:rPr>
                <a:t>www.amsp.fr</a:t>
              </a:r>
              <a:endParaRPr lang="fr-FR" sz="1050" dirty="0">
                <a:solidFill>
                  <a:schemeClr val="tx1"/>
                </a:solidFill>
                <a:latin typeface="+mj-lt"/>
                <a:ea typeface="Times New Roman" panose="02020603050405020304" pitchFamily="18" charset="0"/>
              </a:endParaRPr>
            </a:p>
          </p:txBody>
        </p:sp>
      </p:grpSp>
      <p:graphicFrame>
        <p:nvGraphicFramePr>
          <p:cNvPr id="15" name="Tableau 6">
            <a:extLst>
              <a:ext uri="{FF2B5EF4-FFF2-40B4-BE49-F238E27FC236}">
                <a16:creationId xmlns:a16="http://schemas.microsoft.com/office/drawing/2014/main" id="{74882B00-64B0-B439-A833-F4FB1099A118}"/>
              </a:ext>
            </a:extLst>
          </p:cNvPr>
          <p:cNvGraphicFramePr>
            <a:graphicFrameLocks noGrp="1"/>
          </p:cNvGraphicFramePr>
          <p:nvPr>
            <p:extLst>
              <p:ext uri="{D42A27DB-BD31-4B8C-83A1-F6EECF244321}">
                <p14:modId xmlns:p14="http://schemas.microsoft.com/office/powerpoint/2010/main" val="212655370"/>
              </p:ext>
            </p:extLst>
          </p:nvPr>
        </p:nvGraphicFramePr>
        <p:xfrm>
          <a:off x="7815245" y="70231"/>
          <a:ext cx="4099914" cy="853440"/>
        </p:xfrm>
        <a:graphic>
          <a:graphicData uri="http://schemas.openxmlformats.org/drawingml/2006/table">
            <a:tbl>
              <a:tblPr firstRow="1" bandRow="1">
                <a:tableStyleId>{5C22544A-7EE6-4342-B048-85BDC9FD1C3A}</a:tableStyleId>
              </a:tblPr>
              <a:tblGrid>
                <a:gridCol w="1366638">
                  <a:extLst>
                    <a:ext uri="{9D8B030D-6E8A-4147-A177-3AD203B41FA5}">
                      <a16:colId xmlns:a16="http://schemas.microsoft.com/office/drawing/2014/main" val="2219422543"/>
                    </a:ext>
                  </a:extLst>
                </a:gridCol>
                <a:gridCol w="1366638">
                  <a:extLst>
                    <a:ext uri="{9D8B030D-6E8A-4147-A177-3AD203B41FA5}">
                      <a16:colId xmlns:a16="http://schemas.microsoft.com/office/drawing/2014/main" val="863250123"/>
                    </a:ext>
                  </a:extLst>
                </a:gridCol>
                <a:gridCol w="1366638">
                  <a:extLst>
                    <a:ext uri="{9D8B030D-6E8A-4147-A177-3AD203B41FA5}">
                      <a16:colId xmlns:a16="http://schemas.microsoft.com/office/drawing/2014/main" val="2977042978"/>
                    </a:ext>
                  </a:extLst>
                </a:gridCol>
              </a:tblGrid>
              <a:tr h="211627">
                <a:tc>
                  <a:txBody>
                    <a:bodyPr/>
                    <a:lstStyle/>
                    <a:p>
                      <a:pPr algn="ctr"/>
                      <a:r>
                        <a:rPr lang="fr-FR" sz="1100" dirty="0">
                          <a:solidFill>
                            <a:schemeClr val="bg1"/>
                          </a:solidFill>
                          <a:latin typeface="+mj-lt"/>
                        </a:rPr>
                        <a:t>CDD pouvant aboutir sur un CDI</a:t>
                      </a:r>
                    </a:p>
                  </a:txBody>
                  <a:tcPr>
                    <a:solidFill>
                      <a:srgbClr val="2E4798"/>
                    </a:solidFill>
                  </a:tcPr>
                </a:tc>
                <a:tc>
                  <a:txBody>
                    <a:bodyPr/>
                    <a:lstStyle/>
                    <a:p>
                      <a:pPr algn="ctr"/>
                      <a:r>
                        <a:rPr lang="fr-FR" sz="1100" dirty="0">
                          <a:solidFill>
                            <a:schemeClr val="bg1"/>
                          </a:solidFill>
                          <a:latin typeface="+mj-lt"/>
                        </a:rPr>
                        <a:t>MECS LA REYNARDE Site de l’avenue de </a:t>
                      </a:r>
                      <a:r>
                        <a:rPr lang="fr-FR" sz="1100" dirty="0" err="1">
                          <a:solidFill>
                            <a:schemeClr val="bg1"/>
                          </a:solidFill>
                          <a:latin typeface="+mj-lt"/>
                        </a:rPr>
                        <a:t>toulon</a:t>
                      </a:r>
                      <a:endParaRPr lang="fr-FR" sz="1100" dirty="0">
                        <a:solidFill>
                          <a:schemeClr val="bg1"/>
                        </a:solidFill>
                        <a:latin typeface="+mj-lt"/>
                      </a:endParaRPr>
                    </a:p>
                  </a:txBody>
                  <a:tcPr>
                    <a:solidFill>
                      <a:srgbClr val="2E4798"/>
                    </a:solidFill>
                  </a:tcPr>
                </a:tc>
                <a:tc>
                  <a:txBody>
                    <a:bodyPr/>
                    <a:lstStyle/>
                    <a:p>
                      <a:r>
                        <a:rPr lang="fr-FR" sz="1100" dirty="0">
                          <a:solidFill>
                            <a:schemeClr val="tx1"/>
                          </a:solidFill>
                        </a:rPr>
                        <a:t>Dès que possible</a:t>
                      </a:r>
                    </a:p>
                  </a:txBody>
                  <a:tcPr>
                    <a:solidFill>
                      <a:srgbClr val="D7E0F7"/>
                    </a:solidFill>
                  </a:tcPr>
                </a:tc>
                <a:extLst>
                  <a:ext uri="{0D108BD9-81ED-4DB2-BD59-A6C34878D82A}">
                    <a16:rowId xmlns:a16="http://schemas.microsoft.com/office/drawing/2014/main" val="2891741740"/>
                  </a:ext>
                </a:extLst>
              </a:tr>
              <a:tr h="211627">
                <a:tc>
                  <a:txBody>
                    <a:bodyPr/>
                    <a:lstStyle/>
                    <a:p>
                      <a:pPr algn="ctr"/>
                      <a:r>
                        <a:rPr lang="fr-FR" sz="1100" dirty="0">
                          <a:solidFill>
                            <a:schemeClr val="tx1"/>
                          </a:solidFill>
                          <a:latin typeface="+mj-lt"/>
                        </a:rPr>
                        <a:t>Éducateur(</a:t>
                      </a:r>
                      <a:r>
                        <a:rPr lang="fr-FR" sz="1100" dirty="0" err="1">
                          <a:solidFill>
                            <a:schemeClr val="tx1"/>
                          </a:solidFill>
                          <a:latin typeface="+mj-lt"/>
                        </a:rPr>
                        <a:t>trice</a:t>
                      </a:r>
                      <a:r>
                        <a:rPr lang="fr-FR" sz="1100" dirty="0">
                          <a:solidFill>
                            <a:schemeClr val="tx1"/>
                          </a:solidFill>
                          <a:latin typeface="+mj-lt"/>
                        </a:rPr>
                        <a:t>)</a:t>
                      </a:r>
                    </a:p>
                  </a:txBody>
                  <a:tcPr/>
                </a:tc>
                <a:tc>
                  <a:txBody>
                    <a:bodyPr/>
                    <a:lstStyle/>
                    <a:p>
                      <a:pPr algn="ctr"/>
                      <a:r>
                        <a:rPr lang="fr-FR" sz="1100" dirty="0">
                          <a:solidFill>
                            <a:schemeClr val="tx1"/>
                          </a:solidFill>
                          <a:latin typeface="+mj-lt"/>
                        </a:rPr>
                        <a:t>Temps complet</a:t>
                      </a:r>
                    </a:p>
                  </a:txBody>
                  <a:tcPr/>
                </a:tc>
                <a:tc>
                  <a:txBody>
                    <a:bodyPr/>
                    <a:lstStyle/>
                    <a:p>
                      <a:pPr algn="ctr"/>
                      <a:r>
                        <a:rPr lang="fr-FR" sz="1100" dirty="0">
                          <a:solidFill>
                            <a:schemeClr val="tx1"/>
                          </a:solidFill>
                          <a:latin typeface="+mj-lt"/>
                        </a:rPr>
                        <a:t>Permis B</a:t>
                      </a:r>
                    </a:p>
                  </a:txBody>
                  <a:tcPr/>
                </a:tc>
                <a:extLst>
                  <a:ext uri="{0D108BD9-81ED-4DB2-BD59-A6C34878D82A}">
                    <a16:rowId xmlns:a16="http://schemas.microsoft.com/office/drawing/2014/main" val="756126493"/>
                  </a:ext>
                </a:extLst>
              </a:tr>
            </a:tbl>
          </a:graphicData>
        </a:graphic>
      </p:graphicFrame>
      <p:grpSp>
        <p:nvGrpSpPr>
          <p:cNvPr id="18" name="Groupe 17">
            <a:extLst>
              <a:ext uri="{FF2B5EF4-FFF2-40B4-BE49-F238E27FC236}">
                <a16:creationId xmlns:a16="http://schemas.microsoft.com/office/drawing/2014/main" id="{2E48313B-6D1E-18AA-C93E-517536472102}"/>
              </a:ext>
            </a:extLst>
          </p:cNvPr>
          <p:cNvGrpSpPr/>
          <p:nvPr/>
        </p:nvGrpSpPr>
        <p:grpSpPr>
          <a:xfrm>
            <a:off x="4703623" y="235341"/>
            <a:ext cx="7375520" cy="6524319"/>
            <a:chOff x="4703623" y="290906"/>
            <a:chExt cx="7375520" cy="6470106"/>
          </a:xfrm>
        </p:grpSpPr>
        <p:sp>
          <p:nvSpPr>
            <p:cNvPr id="11" name="Rectangle 10">
              <a:extLst>
                <a:ext uri="{FF2B5EF4-FFF2-40B4-BE49-F238E27FC236}">
                  <a16:creationId xmlns:a16="http://schemas.microsoft.com/office/drawing/2014/main" id="{93601C20-2372-4EDF-CA54-05C78ACAACB8}"/>
                </a:ext>
              </a:extLst>
            </p:cNvPr>
            <p:cNvSpPr/>
            <p:nvPr/>
          </p:nvSpPr>
          <p:spPr>
            <a:xfrm>
              <a:off x="4881485" y="731268"/>
              <a:ext cx="7197658" cy="5963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000" dirty="0">
                  <a:solidFill>
                    <a:schemeClr val="tx1"/>
                  </a:solidFill>
                  <a:latin typeface="+mj-lt"/>
                </a:rPr>
                <a:t>La Maison d’enfants à caractère social la Reynarde, offre une excellente qualité de vie aux enfants. Chaque site possède un grand parc arboré. Le cadre de travail y est agréable. L'équipe de direction est disponible, engagée et dans une démarche continue de la qualité de vie au travail. Un code de déontologie est partagé par tous et toutes les professionnel(le)s, les valeurs de, solidarité, d’intégrité et d’engagement se veulent incarnées par chacun.</a:t>
              </a:r>
            </a:p>
            <a:p>
              <a:pPr algn="just"/>
              <a:r>
                <a:rPr lang="fr-FR" sz="1000" dirty="0">
                  <a:solidFill>
                    <a:schemeClr val="tx1"/>
                  </a:solidFill>
                  <a:latin typeface="+mj-lt"/>
                </a:rPr>
                <a:t>Le secteur de la protection de l'enfance permet un quotidien professionnel diversifié qui participe à une richesse d’expériences. Plusieurs formations socles sont proposées chaque année afin de construire des connaissances et des pratiques communes (clinique de la protection de l’enfance, systémie, développement de l’enfant, accompagnement à la parentalité, etc…).</a:t>
              </a:r>
            </a:p>
            <a:p>
              <a:pPr algn="just"/>
              <a:r>
                <a:rPr lang="fr-FR" sz="1000" b="1" u="sng" dirty="0">
                  <a:solidFill>
                    <a:schemeClr val="tx1"/>
                  </a:solidFill>
                  <a:latin typeface="+mj-lt"/>
                </a:rPr>
                <a:t>Description du poste</a:t>
              </a:r>
            </a:p>
            <a:p>
              <a:pPr algn="just"/>
              <a:r>
                <a:rPr lang="fr-FR" sz="1000" dirty="0">
                  <a:solidFill>
                    <a:schemeClr val="tx1"/>
                  </a:solidFill>
                  <a:latin typeface="+mj-lt"/>
                </a:rPr>
                <a:t>L’établissement de la Maison d’Enfants la Reynarde recrute un éducateur spécialisé au sein de son établissement basé sur Marseille dans le (</a:t>
              </a:r>
              <a:r>
                <a:rPr lang="fr-FR" sz="1000" dirty="0" err="1">
                  <a:solidFill>
                    <a:schemeClr val="tx1"/>
                  </a:solidFill>
                  <a:latin typeface="+mj-lt"/>
                </a:rPr>
                <a:t>éme</a:t>
              </a:r>
              <a:r>
                <a:rPr lang="fr-FR" sz="1000" dirty="0">
                  <a:solidFill>
                    <a:schemeClr val="tx1"/>
                  </a:solidFill>
                  <a:latin typeface="+mj-lt"/>
                </a:rPr>
                <a:t> arrondissement</a:t>
              </a:r>
            </a:p>
            <a:p>
              <a:pPr algn="just"/>
              <a:r>
                <a:rPr lang="fr-FR" sz="1000" b="1" u="sng" dirty="0">
                  <a:solidFill>
                    <a:schemeClr val="tx1"/>
                  </a:solidFill>
                  <a:latin typeface="+mj-lt"/>
                </a:rPr>
                <a:t>Missions principales</a:t>
              </a:r>
            </a:p>
            <a:p>
              <a:pPr algn="just"/>
              <a:r>
                <a:rPr lang="fr-FR" sz="1000" dirty="0">
                  <a:solidFill>
                    <a:schemeClr val="tx1"/>
                  </a:solidFill>
                  <a:latin typeface="+mj-lt"/>
                </a:rPr>
                <a:t>Intégré(e) à une équipe éducative en charge d’une des unités de vie du pôle hébergement, accueillant 8 adolescents de 16 à 18 ans, il (elle) sera chargé(e) de leur éducation et de leur accompagnement à l’autonomie. L’organisation est de type familial avec un petit effectif, des repas confectionnés sur place par une </a:t>
              </a:r>
              <a:r>
                <a:rPr lang="fr-FR" sz="1000">
                  <a:solidFill>
                    <a:schemeClr val="tx1"/>
                  </a:solidFill>
                  <a:latin typeface="+mj-lt"/>
                </a:rPr>
                <a:t>professionnelle dédiée.</a:t>
              </a:r>
              <a:endParaRPr lang="fr-FR" sz="1000" dirty="0">
                <a:solidFill>
                  <a:schemeClr val="tx1"/>
                </a:solidFill>
                <a:latin typeface="+mj-lt"/>
              </a:endParaRPr>
            </a:p>
            <a:p>
              <a:pPr algn="just"/>
              <a:r>
                <a:rPr lang="fr-FR" sz="1000" dirty="0">
                  <a:solidFill>
                    <a:schemeClr val="tx1"/>
                  </a:solidFill>
                  <a:latin typeface="+mj-lt"/>
                </a:rPr>
                <a:t>Il (elle) inscrit son action au sein du projet d’établissement, du projet de service et du projet personnalisé d’accueil et d’accompagnement des enfants dont il (elle) a la charge et intégrera son action dans un travail global d’aide et de soutien à la parentalité. L’éducateur spécialisé, par sa spécialité, portera son analyse auprès de l’équipe éducative pluriprofessionnelle. Il (elle) participera à l’évaluation et l’adaptation des actions éducatives en lien avec les besoins du jeune singulier et sera attentif(</a:t>
              </a:r>
              <a:r>
                <a:rPr lang="fr-FR" sz="1000" dirty="0" err="1">
                  <a:solidFill>
                    <a:schemeClr val="tx1"/>
                  </a:solidFill>
                  <a:latin typeface="+mj-lt"/>
                </a:rPr>
                <a:t>ve</a:t>
              </a:r>
              <a:r>
                <a:rPr lang="fr-FR" sz="1000" dirty="0">
                  <a:solidFill>
                    <a:schemeClr val="tx1"/>
                  </a:solidFill>
                  <a:latin typeface="+mj-lt"/>
                </a:rPr>
                <a:t>) à la promotion de son bien-être.</a:t>
              </a:r>
            </a:p>
            <a:p>
              <a:pPr algn="just"/>
              <a:r>
                <a:rPr lang="fr-FR" sz="1000" dirty="0">
                  <a:solidFill>
                    <a:schemeClr val="tx1"/>
                  </a:solidFill>
                  <a:latin typeface="+mj-lt"/>
                </a:rPr>
                <a:t>Il (elle) partagera les valeurs de l’association, s’inscrira dans une dynamique coopérative et constructive. Il (elle) possédera un sens aigu du travail en équipe, de solides capacités d’organisation et du bon sens. Il (elle) participera activement aux différentes réunions de la maison et se situera comme force de proposition en participant par sa réflexion à la démarche d’amélioration continue de la qualité.</a:t>
              </a:r>
            </a:p>
            <a:p>
              <a:pPr algn="just"/>
              <a:r>
                <a:rPr lang="fr-FR" sz="1000" b="1" u="sng" dirty="0">
                  <a:solidFill>
                    <a:schemeClr val="tx1"/>
                  </a:solidFill>
                  <a:latin typeface="+mj-lt"/>
                </a:rPr>
                <a:t>Profil recherché</a:t>
              </a:r>
              <a:endParaRPr lang="fr-FR" sz="1000" dirty="0">
                <a:solidFill>
                  <a:schemeClr val="tx1"/>
                </a:solidFill>
                <a:latin typeface="+mj-lt"/>
              </a:endParaRPr>
            </a:p>
            <a:p>
              <a:pPr marL="171450" indent="-171450" algn="just">
                <a:buFontTx/>
                <a:buChar char="-"/>
              </a:pPr>
              <a:r>
                <a:rPr lang="fr-FR" sz="1000" dirty="0">
                  <a:solidFill>
                    <a:schemeClr val="tx1"/>
                  </a:solidFill>
                  <a:latin typeface="+mj-lt"/>
                </a:rPr>
                <a:t>Vous disposez d’une première expérience significative et réussie dans le domaine de la protection de l’enfance auprès d’adolescents présentant des troubles psychiques.</a:t>
              </a:r>
            </a:p>
            <a:p>
              <a:pPr marL="171450" indent="-171450" algn="just">
                <a:buFontTx/>
                <a:buChar char="-"/>
              </a:pPr>
              <a:r>
                <a:rPr lang="fr-FR" sz="1000" dirty="0">
                  <a:solidFill>
                    <a:schemeClr val="tx1"/>
                  </a:solidFill>
                  <a:latin typeface="+mj-lt"/>
                </a:rPr>
                <a:t>Vous avez le sens de l’organisation et de la rigueur, et savez faire preuve de réactivité. Vous êtes reconnu(e) pour votre sens du relationnel et votre esprit d’équipe.</a:t>
              </a:r>
            </a:p>
            <a:p>
              <a:pPr algn="just"/>
              <a:r>
                <a:rPr lang="fr-FR" sz="1000" b="1" dirty="0">
                  <a:solidFill>
                    <a:schemeClr val="tx1"/>
                  </a:solidFill>
                  <a:latin typeface="+mj-lt"/>
                </a:rPr>
                <a:t>Diplôme exigé</a:t>
              </a:r>
            </a:p>
            <a:p>
              <a:pPr algn="just"/>
              <a:r>
                <a:rPr lang="fr-FR" sz="1000" b="1" spc="-25" dirty="0">
                  <a:solidFill>
                    <a:schemeClr val="tx1"/>
                  </a:solidFill>
                  <a:effectLst/>
                  <a:latin typeface="+mj-lt"/>
                  <a:ea typeface="Times New Roman" panose="02020603050405020304" pitchFamily="18" charset="0"/>
                </a:rPr>
                <a:t>Avantage</a:t>
              </a:r>
              <a:r>
                <a:rPr lang="fr-FR" sz="1000" b="1" spc="-25" dirty="0">
                  <a:solidFill>
                    <a:schemeClr val="tx1"/>
                  </a:solidFill>
                  <a:latin typeface="+mj-lt"/>
                  <a:ea typeface="Times New Roman" panose="02020603050405020304" pitchFamily="18" charset="0"/>
                </a:rPr>
                <a:t>s : </a:t>
              </a:r>
              <a:r>
                <a:rPr lang="fr-FR" sz="1000" spc="-25" dirty="0">
                  <a:solidFill>
                    <a:schemeClr val="tx1"/>
                  </a:solidFill>
                  <a:latin typeface="+mj-lt"/>
                  <a:ea typeface="Times New Roman" panose="02020603050405020304" pitchFamily="18" charset="0"/>
                </a:rPr>
                <a:t>Congés trimestriels (18 par an en plus des congés annuels – Réunions à thème avec des intervenants – Chèques vacances –Chèques cadeaux à Noël).</a:t>
              </a:r>
              <a:endParaRPr lang="fr-FR" sz="1000" spc="-25" dirty="0">
                <a:solidFill>
                  <a:schemeClr val="tx1"/>
                </a:solidFill>
                <a:effectLst/>
                <a:latin typeface="+mj-lt"/>
                <a:ea typeface="Times New Roman" panose="02020603050405020304" pitchFamily="18" charset="0"/>
              </a:endParaRPr>
            </a:p>
            <a:p>
              <a:pPr algn="just"/>
              <a:r>
                <a:rPr lang="fr-FR" sz="1000" b="1" spc="-25" dirty="0">
                  <a:solidFill>
                    <a:schemeClr val="tx1"/>
                  </a:solidFill>
                  <a:effectLst/>
                  <a:ea typeface="Times New Roman" panose="02020603050405020304" pitchFamily="18" charset="0"/>
                </a:rPr>
                <a:t>Ce que l’association peut vous apporter</a:t>
              </a:r>
              <a:endParaRPr lang="fr-FR" sz="1000" dirty="0">
                <a:solidFill>
                  <a:schemeClr val="tx1"/>
                </a:solidFill>
                <a:effectLst/>
                <a:ea typeface="Times New Roman" panose="02020603050405020304" pitchFamily="18" charset="0"/>
              </a:endParaRPr>
            </a:p>
            <a:p>
              <a:pPr marL="171450" lvl="0" indent="-171450" fontAlgn="base">
                <a:buFontTx/>
                <a:buChar char="-"/>
              </a:pPr>
              <a:r>
                <a:rPr lang="fr-FR" sz="1000" spc="-25" dirty="0">
                  <a:solidFill>
                    <a:schemeClr val="tx1"/>
                  </a:solidFill>
                  <a:effectLst/>
                  <a:ea typeface="Times New Roman" panose="02020603050405020304" pitchFamily="18" charset="0"/>
                </a:rPr>
                <a:t>Un environnement de travail agréable avec tous les avantages de la convention 66.</a:t>
              </a:r>
            </a:p>
            <a:p>
              <a:pPr marL="171450" lvl="0" indent="-171450" fontAlgn="base">
                <a:buFontTx/>
                <a:buChar char="-"/>
              </a:pPr>
              <a:r>
                <a:rPr lang="fr-FR" sz="1000" spc="-25" dirty="0">
                  <a:solidFill>
                    <a:schemeClr val="tx1"/>
                  </a:solidFill>
                  <a:effectLst/>
                  <a:ea typeface="Times New Roman" panose="02020603050405020304" pitchFamily="18" charset="0"/>
                </a:rPr>
                <a:t>Un cadre responsabilisant qui donne de l’autonomie et offre la possibilité d’évoluer.</a:t>
              </a:r>
              <a:endParaRPr lang="fr-FR" sz="1000" dirty="0">
                <a:solidFill>
                  <a:schemeClr val="tx1"/>
                </a:solidFill>
                <a:effectLst/>
                <a:ea typeface="Times New Roman" panose="02020603050405020304" pitchFamily="18" charset="0"/>
              </a:endParaRPr>
            </a:p>
            <a:p>
              <a:pPr fontAlgn="base">
                <a:lnSpc>
                  <a:spcPts val="1800"/>
                </a:lnSpc>
              </a:pPr>
              <a:r>
                <a:rPr lang="fr-FR" sz="900" b="1" i="1" spc="-25" dirty="0">
                  <a:solidFill>
                    <a:srgbClr val="0070C0"/>
                  </a:solidFill>
                  <a:effectLst/>
                  <a:ea typeface="Times New Roman" panose="02020603050405020304" pitchFamily="18" charset="0"/>
                </a:rPr>
                <a:t>Nos offres d’emploi sont ouvertes à toutes et tous car nous croyons que la diversité des profils est un élément essentiel pour une vie d’équipe </a:t>
              </a:r>
              <a:r>
                <a:rPr lang="fr-FR" sz="900" spc="-25" dirty="0">
                  <a:solidFill>
                    <a:schemeClr val="tx1"/>
                  </a:solidFill>
                  <a:effectLst/>
                  <a:ea typeface="Times New Roman" panose="02020603050405020304" pitchFamily="18" charset="0"/>
                </a:rPr>
                <a:t>!</a:t>
              </a:r>
              <a:endParaRPr lang="fr-FR" sz="900" b="1" spc="-25" dirty="0">
                <a:solidFill>
                  <a:schemeClr val="tx1"/>
                </a:solidFill>
                <a:effectLst/>
                <a:ea typeface="Times New Roman" panose="02020603050405020304" pitchFamily="18" charset="0"/>
              </a:endParaRPr>
            </a:p>
          </p:txBody>
        </p:sp>
        <p:sp>
          <p:nvSpPr>
            <p:cNvPr id="12" name="ZoneTexte 11">
              <a:extLst>
                <a:ext uri="{FF2B5EF4-FFF2-40B4-BE49-F238E27FC236}">
                  <a16:creationId xmlns:a16="http://schemas.microsoft.com/office/drawing/2014/main" id="{E8D528F9-BC4C-07F1-29D3-AD7F6F737B8A}"/>
                </a:ext>
              </a:extLst>
            </p:cNvPr>
            <p:cNvSpPr txBox="1"/>
            <p:nvPr/>
          </p:nvSpPr>
          <p:spPr>
            <a:xfrm>
              <a:off x="4703623" y="290906"/>
              <a:ext cx="2947639" cy="518872"/>
            </a:xfrm>
            <a:prstGeom prst="rect">
              <a:avLst/>
            </a:prstGeom>
            <a:noFill/>
          </p:spPr>
          <p:txBody>
            <a:bodyPr wrap="square">
              <a:spAutoFit/>
            </a:bodyPr>
            <a:lstStyle/>
            <a:p>
              <a:pPr algn="l"/>
              <a:r>
                <a:rPr lang="fr-FR" sz="1400" b="1" dirty="0"/>
                <a:t>Éducateur/</a:t>
              </a:r>
              <a:r>
                <a:rPr lang="fr-FR" sz="1400" b="1" dirty="0" err="1"/>
                <a:t>trice</a:t>
              </a:r>
              <a:r>
                <a:rPr lang="fr-FR" sz="1400" b="1" dirty="0"/>
                <a:t> Spécialisé(é) / Coordination pédagogique</a:t>
              </a:r>
              <a:endParaRPr lang="fr-FR" sz="1400" b="1" kern="1200" dirty="0">
                <a:solidFill>
                  <a:schemeClr val="tx1"/>
                </a:solidFill>
                <a:effectLst/>
                <a:latin typeface="+mn-lt"/>
                <a:ea typeface="+mn-ea"/>
                <a:cs typeface="+mn-cs"/>
              </a:endParaRPr>
            </a:p>
          </p:txBody>
        </p:sp>
        <p:sp>
          <p:nvSpPr>
            <p:cNvPr id="13" name="Rectangle : avec coins arrondis en diagonale 12">
              <a:extLst>
                <a:ext uri="{FF2B5EF4-FFF2-40B4-BE49-F238E27FC236}">
                  <a16:creationId xmlns:a16="http://schemas.microsoft.com/office/drawing/2014/main" id="{D261D11F-21BA-EAD4-7768-64F6B029B9FC}"/>
                </a:ext>
              </a:extLst>
            </p:cNvPr>
            <p:cNvSpPr/>
            <p:nvPr/>
          </p:nvSpPr>
          <p:spPr>
            <a:xfrm>
              <a:off x="8608521" y="6482119"/>
              <a:ext cx="977726" cy="243371"/>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lnSpc>
                  <a:spcPts val="1800"/>
                </a:lnSpc>
              </a:pPr>
              <a:r>
                <a:rPr lang="fr-FR" sz="1100" spc="-25" dirty="0">
                  <a:solidFill>
                    <a:schemeClr val="tx1"/>
                  </a:solidFill>
                  <a:effectLst/>
                  <a:ea typeface="Times New Roman" panose="02020603050405020304" pitchFamily="18" charset="0"/>
                </a:rPr>
                <a:t>Postuler</a:t>
              </a:r>
              <a:r>
                <a:rPr lang="fr-FR" sz="1050" spc="-25" dirty="0">
                  <a:solidFill>
                    <a:schemeClr val="tx1"/>
                  </a:solidFill>
                  <a:effectLst/>
                  <a:ea typeface="Times New Roman" panose="02020603050405020304" pitchFamily="18" charset="0"/>
                </a:rPr>
                <a:t> </a:t>
              </a:r>
              <a:endParaRPr lang="fr-FR" sz="1050" dirty="0">
                <a:solidFill>
                  <a:schemeClr val="tx1"/>
                </a:solidFill>
              </a:endParaRPr>
            </a:p>
          </p:txBody>
        </p:sp>
        <p:sp>
          <p:nvSpPr>
            <p:cNvPr id="17" name="ZoneTexte 16">
              <a:extLst>
                <a:ext uri="{FF2B5EF4-FFF2-40B4-BE49-F238E27FC236}">
                  <a16:creationId xmlns:a16="http://schemas.microsoft.com/office/drawing/2014/main" id="{19586D3A-FFDD-437B-F3ED-9190B2B27D23}"/>
                </a:ext>
              </a:extLst>
            </p:cNvPr>
            <p:cNvSpPr txBox="1"/>
            <p:nvPr/>
          </p:nvSpPr>
          <p:spPr>
            <a:xfrm>
              <a:off x="9586248" y="6501576"/>
              <a:ext cx="2427890" cy="259436"/>
            </a:xfrm>
            <a:prstGeom prst="rect">
              <a:avLst/>
            </a:prstGeom>
            <a:noFill/>
          </p:spPr>
          <p:txBody>
            <a:bodyPr wrap="square">
              <a:spAutoFit/>
            </a:bodyPr>
            <a:lstStyle/>
            <a:p>
              <a:r>
                <a:rPr lang="fr-FR" sz="1050" spc="-25" dirty="0">
                  <a:solidFill>
                    <a:schemeClr val="tx1"/>
                  </a:solidFill>
                  <a:effectLst/>
                  <a:ea typeface="Times New Roman" panose="02020603050405020304" pitchFamily="18" charset="0"/>
                </a:rPr>
                <a:t>mecs.reynarde@amsp.fr	</a:t>
              </a:r>
              <a:endParaRPr lang="fr-FR" sz="1050" u="sng" dirty="0">
                <a:solidFill>
                  <a:srgbClr val="0070C0"/>
                </a:solidFill>
              </a:endParaRPr>
            </a:p>
          </p:txBody>
        </p:sp>
      </p:grpSp>
      <p:cxnSp>
        <p:nvCxnSpPr>
          <p:cNvPr id="3" name="Connecteur droit 2">
            <a:extLst>
              <a:ext uri="{FF2B5EF4-FFF2-40B4-BE49-F238E27FC236}">
                <a16:creationId xmlns:a16="http://schemas.microsoft.com/office/drawing/2014/main" id="{7B8AE936-6EC9-759F-2415-D2E8ADB57D84}"/>
              </a:ext>
            </a:extLst>
          </p:cNvPr>
          <p:cNvCxnSpPr/>
          <p:nvPr/>
        </p:nvCxnSpPr>
        <p:spPr>
          <a:xfrm>
            <a:off x="4703623" y="1136468"/>
            <a:ext cx="0" cy="56114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45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TotalTime>
  <Words>814</Words>
  <Application>Microsoft Office PowerPoint</Application>
  <PresentationFormat>Grand écran</PresentationFormat>
  <Paragraphs>34</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Aptos</vt:lpstr>
      <vt:lpstr>Aptos Display</vt:lpstr>
      <vt:lpstr>Arial</vt:lpstr>
      <vt:lpstr>Calibri</vt:lpstr>
      <vt:lpstr>Times New Roman</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Astrid Froment</dc:creator>
  <cp:lastModifiedBy>Mickaël ROMAN</cp:lastModifiedBy>
  <cp:revision>25</cp:revision>
  <dcterms:created xsi:type="dcterms:W3CDTF">2024-03-27T14:53:47Z</dcterms:created>
  <dcterms:modified xsi:type="dcterms:W3CDTF">2025-11-05T07:41:57Z</dcterms:modified>
</cp:coreProperties>
</file>